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23" d="100"/>
          <a:sy n="23" d="100"/>
        </p:scale>
        <p:origin x="1584"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smtClean="0"/>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2EA84B-6B10-488C-81F9-A6B5D5582F6F}"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267137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2EA84B-6B10-488C-81F9-A6B5D5582F6F}"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35155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2EA84B-6B10-488C-81F9-A6B5D5582F6F}"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2519741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2EA84B-6B10-488C-81F9-A6B5D5582F6F}"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2299713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smtClean="0"/>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2EA84B-6B10-488C-81F9-A6B5D5582F6F}" type="datetimeFigureOut">
              <a:rPr lang="en-US" smtClean="0"/>
              <a:t>5/13/2019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4105928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2EA84B-6B10-488C-81F9-A6B5D5582F6F}"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390253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smtClean="0"/>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2EA84B-6B10-488C-81F9-A6B5D5582F6F}" type="datetimeFigureOut">
              <a:rPr lang="en-US" smtClean="0"/>
              <a:t>5/13/2019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3591993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2EA84B-6B10-488C-81F9-A6B5D5582F6F}" type="datetimeFigureOut">
              <a:rPr lang="en-US" smtClean="0"/>
              <a:t>5/13/2019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124715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2EA84B-6B10-488C-81F9-A6B5D5582F6F}" type="datetimeFigureOut">
              <a:rPr lang="en-US" smtClean="0"/>
              <a:t>5/13/2019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1116754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EA84B-6B10-488C-81F9-A6B5D5582F6F}"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1534603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2EA84B-6B10-488C-81F9-A6B5D5582F6F}" type="datetimeFigureOut">
              <a:rPr lang="en-US" smtClean="0"/>
              <a:t>5/13/2019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4D067-16B6-4D51-83C0-D1C70AC2DBD1}" type="slidenum">
              <a:rPr lang="en-US" smtClean="0"/>
              <a:t>‹#›</a:t>
            </a:fld>
            <a:endParaRPr lang="en-US"/>
          </a:p>
        </p:txBody>
      </p:sp>
    </p:spTree>
    <p:extLst>
      <p:ext uri="{BB962C8B-B14F-4D97-AF65-F5344CB8AC3E}">
        <p14:creationId xmlns:p14="http://schemas.microsoft.com/office/powerpoint/2010/main" val="1944316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E92EA84B-6B10-488C-81F9-A6B5D5582F6F}" type="datetimeFigureOut">
              <a:rPr lang="en-US" smtClean="0"/>
              <a:t>5/13/2019</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58E4D067-16B6-4D51-83C0-D1C70AC2DBD1}" type="slidenum">
              <a:rPr lang="en-US" smtClean="0"/>
              <a:t>‹#›</a:t>
            </a:fld>
            <a:endParaRPr lang="en-US"/>
          </a:p>
        </p:txBody>
      </p:sp>
    </p:spTree>
    <p:extLst>
      <p:ext uri="{BB962C8B-B14F-4D97-AF65-F5344CB8AC3E}">
        <p14:creationId xmlns:p14="http://schemas.microsoft.com/office/powerpoint/2010/main" val="37446689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tif"/><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tif"/><Relationship Id="rId10" Type="http://schemas.openxmlformats.org/officeDocument/2006/relationships/image" Target="../media/image9.png"/><Relationship Id="rId4" Type="http://schemas.openxmlformats.org/officeDocument/2006/relationships/image" Target="../media/image3.tif"/><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34308" y="9120775"/>
            <a:ext cx="14096092" cy="7402026"/>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534308" y="25871371"/>
            <a:ext cx="14096092" cy="6355224"/>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34309" y="18077074"/>
            <a:ext cx="14096092" cy="7402026"/>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33305" y="5297943"/>
            <a:ext cx="14268742" cy="9819705"/>
          </a:xfrm>
          <a:prstGeom prst="rect">
            <a:avLst/>
          </a:prstGeom>
          <a:ln w="28575">
            <a:solidFill>
              <a:schemeClr val="tx1">
                <a:lumMod val="95000"/>
                <a:lumOff val="5000"/>
              </a:schemeClr>
            </a:solidFill>
          </a:ln>
        </p:spPr>
      </p:pic>
      <p:sp>
        <p:nvSpPr>
          <p:cNvPr id="10" name="Rectangle 9"/>
          <p:cNvSpPr/>
          <p:nvPr/>
        </p:nvSpPr>
        <p:spPr>
          <a:xfrm>
            <a:off x="16162285" y="3747152"/>
            <a:ext cx="26738551" cy="966175"/>
          </a:xfrm>
          <a:prstGeom prst="rect">
            <a:avLst/>
          </a:prstGeom>
          <a:solidFill>
            <a:srgbClr val="FFFF66"/>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5194636" y="3601555"/>
            <a:ext cx="8673849" cy="1209242"/>
          </a:xfrm>
          <a:prstGeom prst="rect">
            <a:avLst/>
          </a:prstGeom>
          <a:noFill/>
        </p:spPr>
        <p:txBody>
          <a:bodyPr wrap="none" rtlCol="0">
            <a:spAutoFit/>
          </a:bodyPr>
          <a:lstStyle/>
          <a:p>
            <a:r>
              <a:rPr lang="en-US" dirty="0" smtClean="0"/>
              <a:t>Results and Discussion</a:t>
            </a:r>
            <a:endParaRPr lang="en-US" dirty="0"/>
          </a:p>
        </p:txBody>
      </p:sp>
      <p:sp>
        <p:nvSpPr>
          <p:cNvPr id="11" name="Rectangle 10"/>
          <p:cNvSpPr/>
          <p:nvPr/>
        </p:nvSpPr>
        <p:spPr>
          <a:xfrm>
            <a:off x="534311" y="7845369"/>
            <a:ext cx="14096091" cy="911416"/>
          </a:xfrm>
          <a:prstGeom prst="rect">
            <a:avLst/>
          </a:prstGeom>
          <a:solidFill>
            <a:srgbClr val="FFFF66"/>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Introduction</a:t>
            </a:r>
            <a:endParaRPr lang="en-US" dirty="0">
              <a:solidFill>
                <a:schemeClr val="tx1"/>
              </a:solidFill>
            </a:endParaRPr>
          </a:p>
        </p:txBody>
      </p:sp>
      <p:sp>
        <p:nvSpPr>
          <p:cNvPr id="12" name="Rectangle 11"/>
          <p:cNvSpPr/>
          <p:nvPr/>
        </p:nvSpPr>
        <p:spPr>
          <a:xfrm>
            <a:off x="534310" y="17005603"/>
            <a:ext cx="14096091" cy="911416"/>
          </a:xfrm>
          <a:prstGeom prst="rect">
            <a:avLst/>
          </a:prstGeom>
          <a:solidFill>
            <a:srgbClr val="FFFF66"/>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Methods</a:t>
            </a:r>
            <a:endParaRPr lang="en-US" dirty="0">
              <a:solidFill>
                <a:schemeClr val="tx1"/>
              </a:solidFill>
            </a:endParaRPr>
          </a:p>
        </p:txBody>
      </p:sp>
      <p:sp>
        <p:nvSpPr>
          <p:cNvPr id="13" name="Rectangle 12"/>
          <p:cNvSpPr/>
          <p:nvPr/>
        </p:nvSpPr>
        <p:spPr>
          <a:xfrm>
            <a:off x="534309" y="357902"/>
            <a:ext cx="42823726" cy="3119717"/>
          </a:xfrm>
          <a:prstGeom prst="rect">
            <a:avLst/>
          </a:prstGeom>
          <a:ln w="285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rPr>
              <a:t>Reproductive behavior and egg development of cowpea </a:t>
            </a:r>
            <a:r>
              <a:rPr lang="en-US" b="1" dirty="0" err="1">
                <a:effectLst>
                  <a:outerShdw blurRad="38100" dist="38100" dir="2700000" algn="tl">
                    <a:srgbClr val="000000">
                      <a:alpha val="43137"/>
                    </a:srgbClr>
                  </a:outerShdw>
                </a:effectLst>
              </a:rPr>
              <a:t>bruchids</a:t>
            </a:r>
            <a:r>
              <a:rPr lang="en-US" b="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Callosobruchus</a:t>
            </a:r>
            <a:r>
              <a:rPr lang="en-US" b="1" i="1" dirty="0">
                <a:effectLst>
                  <a:outerShdw blurRad="38100" dist="38100" dir="2700000" algn="tl">
                    <a:srgbClr val="000000">
                      <a:alpha val="43137"/>
                    </a:srgbClr>
                  </a:outerShdw>
                </a:effectLst>
              </a:rPr>
              <a:t> </a:t>
            </a:r>
            <a:r>
              <a:rPr lang="en-US" b="1" i="1" dirty="0" err="1">
                <a:effectLst>
                  <a:outerShdw blurRad="38100" dist="38100" dir="2700000" algn="tl">
                    <a:srgbClr val="000000">
                      <a:alpha val="43137"/>
                    </a:srgbClr>
                  </a:outerShdw>
                </a:effectLst>
              </a:rPr>
              <a:t>maculatus</a:t>
            </a:r>
            <a:r>
              <a:rPr lang="en-US" b="1" dirty="0">
                <a:effectLst>
                  <a:outerShdw blurRad="38100" dist="38100" dir="2700000" algn="tl">
                    <a:srgbClr val="000000">
                      <a:alpha val="43137"/>
                    </a:srgbClr>
                  </a:outerShdw>
                </a:effectLst>
              </a:rPr>
              <a:t>) under </a:t>
            </a:r>
            <a:r>
              <a:rPr lang="en-US" b="1" dirty="0" smtClean="0">
                <a:effectLst>
                  <a:outerShdw blurRad="38100" dist="38100" dir="2700000" algn="tl">
                    <a:srgbClr val="000000">
                      <a:alpha val="43137"/>
                    </a:srgbClr>
                  </a:outerShdw>
                </a:effectLst>
              </a:rPr>
              <a:t>hypoxia</a:t>
            </a:r>
          </a:p>
          <a:p>
            <a:pPr algn="ctr"/>
            <a:r>
              <a:rPr lang="en-US" sz="3200" dirty="0" smtClean="0"/>
              <a:t>Yan Yan</a:t>
            </a:r>
            <a:r>
              <a:rPr lang="en-US" sz="3200" baseline="30000" dirty="0" smtClean="0"/>
              <a:t>1,2</a:t>
            </a:r>
            <a:r>
              <a:rPr lang="en-US" sz="3200" dirty="0" smtClean="0"/>
              <a:t>, Scott B. Williams</a:t>
            </a:r>
            <a:r>
              <a:rPr lang="en-US" sz="3200" baseline="30000" dirty="0" smtClean="0"/>
              <a:t>2</a:t>
            </a:r>
            <a:r>
              <a:rPr lang="en-US" sz="3200" dirty="0" smtClean="0"/>
              <a:t>, Larry L. Murdock</a:t>
            </a:r>
            <a:r>
              <a:rPr lang="en-US" sz="3200" baseline="30000" dirty="0" smtClean="0"/>
              <a:t>2</a:t>
            </a:r>
            <a:r>
              <a:rPr lang="en-US" sz="3200" dirty="0" smtClean="0"/>
              <a:t>, </a:t>
            </a:r>
            <a:r>
              <a:rPr lang="en-US" sz="3200" dirty="0" err="1" smtClean="0"/>
              <a:t>Dieudonne</a:t>
            </a:r>
            <a:r>
              <a:rPr lang="en-US" sz="3200" dirty="0" smtClean="0"/>
              <a:t> Baributsa</a:t>
            </a:r>
            <a:r>
              <a:rPr lang="en-US" sz="3200" baseline="30000" dirty="0" smtClean="0"/>
              <a:t>2</a:t>
            </a:r>
            <a:endParaRPr lang="en-US" sz="3200" dirty="0" smtClean="0"/>
          </a:p>
          <a:p>
            <a:pPr algn="ctr"/>
            <a:r>
              <a:rPr lang="en-US" sz="3200" baseline="30000" dirty="0" smtClean="0"/>
              <a:t>1</a:t>
            </a:r>
            <a:r>
              <a:rPr lang="en-US" sz="3200" dirty="0" smtClean="0"/>
              <a:t>Vanderbilt University</a:t>
            </a:r>
          </a:p>
          <a:p>
            <a:pPr algn="ctr"/>
            <a:r>
              <a:rPr lang="en-US" sz="3200" baseline="30000" dirty="0" smtClean="0"/>
              <a:t>2</a:t>
            </a:r>
            <a:r>
              <a:rPr lang="en-US" sz="3200" dirty="0" smtClean="0"/>
              <a:t>Purdue University</a:t>
            </a:r>
          </a:p>
        </p:txBody>
      </p:sp>
      <p:sp>
        <p:nvSpPr>
          <p:cNvPr id="19" name="TextBox 18"/>
          <p:cNvSpPr txBox="1"/>
          <p:nvPr/>
        </p:nvSpPr>
        <p:spPr>
          <a:xfrm>
            <a:off x="16186769" y="15176659"/>
            <a:ext cx="14350351" cy="1052068"/>
          </a:xfrm>
          <a:prstGeom prst="rect">
            <a:avLst/>
          </a:prstGeom>
          <a:noFill/>
        </p:spPr>
        <p:txBody>
          <a:bodyPr wrap="square" rtlCol="0">
            <a:spAutoFit/>
          </a:bodyPr>
          <a:lstStyle/>
          <a:p>
            <a:pPr algn="just"/>
            <a:r>
              <a:rPr lang="en-US" sz="2000" b="1" dirty="0" smtClean="0"/>
              <a:t>Figure </a:t>
            </a:r>
            <a:r>
              <a:rPr lang="en-US" sz="2000" b="1" dirty="0"/>
              <a:t>1.</a:t>
            </a:r>
            <a:r>
              <a:rPr lang="en-US" sz="2000" dirty="0"/>
              <a:t> Results of daily monitoring of egg laying by female </a:t>
            </a:r>
            <a:r>
              <a:rPr lang="en-US" sz="2000" i="1" dirty="0"/>
              <a:t>C. </a:t>
            </a:r>
            <a:r>
              <a:rPr lang="en-US" sz="2000" i="1" dirty="0" err="1"/>
              <a:t>maculatus</a:t>
            </a:r>
            <a:r>
              <a:rPr lang="en-US" sz="2000" i="1" dirty="0"/>
              <a:t> </a:t>
            </a:r>
            <a:r>
              <a:rPr lang="en-US" sz="2000" dirty="0"/>
              <a:t>under </a:t>
            </a:r>
            <a:r>
              <a:rPr lang="en-US" sz="2000" dirty="0" err="1"/>
              <a:t>normoxic</a:t>
            </a:r>
            <a:r>
              <a:rPr lang="en-US" sz="2000" dirty="0"/>
              <a:t> conditions</a:t>
            </a:r>
            <a:r>
              <a:rPr lang="en-US" sz="2000" i="1" dirty="0"/>
              <a:t>.</a:t>
            </a:r>
            <a:r>
              <a:rPr lang="en-US" sz="2000" dirty="0"/>
              <a:t> Female </a:t>
            </a:r>
            <a:r>
              <a:rPr lang="en-US" sz="2000" dirty="0" err="1"/>
              <a:t>bruchid</a:t>
            </a:r>
            <a:r>
              <a:rPr lang="en-US" sz="2000" dirty="0"/>
              <a:t> survival and the daily average number of eggs produced by surviving females were </a:t>
            </a:r>
            <a:r>
              <a:rPr lang="en-US" sz="2000" dirty="0" smtClean="0"/>
              <a:t>recorded. </a:t>
            </a:r>
            <a:r>
              <a:rPr lang="en-US" sz="2000" dirty="0"/>
              <a:t>Egg number, Development Time, Emerged Adults, and Percentage Emerged values are averages of cohorts laid by ten female </a:t>
            </a:r>
            <a:r>
              <a:rPr lang="en-US" sz="2000" dirty="0" err="1"/>
              <a:t>bruchids</a:t>
            </a:r>
            <a:r>
              <a:rPr lang="en-US" sz="2000" dirty="0"/>
              <a:t> selected for this study.</a:t>
            </a:r>
          </a:p>
        </p:txBody>
      </p:sp>
      <p:sp>
        <p:nvSpPr>
          <p:cNvPr id="20" name="TextBox 19"/>
          <p:cNvSpPr txBox="1"/>
          <p:nvPr/>
        </p:nvSpPr>
        <p:spPr>
          <a:xfrm>
            <a:off x="534309" y="9120775"/>
            <a:ext cx="14096091" cy="7417415"/>
          </a:xfrm>
          <a:prstGeom prst="rect">
            <a:avLst/>
          </a:prstGeom>
          <a:noFill/>
        </p:spPr>
        <p:txBody>
          <a:bodyPr wrap="square" rtlCol="0">
            <a:spAutoFit/>
          </a:bodyPr>
          <a:lstStyle/>
          <a:p>
            <a:pPr marL="342900" indent="-342900">
              <a:buFont typeface="Arial" panose="020B0604020202020204" pitchFamily="34" charset="0"/>
              <a:buChar char="•"/>
            </a:pPr>
            <a:r>
              <a:rPr lang="en-US" sz="2800" b="1" u="sng" dirty="0" smtClean="0"/>
              <a:t>Insect pests </a:t>
            </a:r>
            <a:r>
              <a:rPr lang="en-US" sz="2800" dirty="0" smtClean="0"/>
              <a:t>are a serious threat to the long-term storage of food for smallholder farmers in developing nations.</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Hermetic containers, like the </a:t>
            </a:r>
            <a:r>
              <a:rPr lang="en-US" sz="2800" b="1" u="sng" dirty="0" smtClean="0"/>
              <a:t>Purdue Improved Crop Storage (PICS) bag</a:t>
            </a:r>
            <a:r>
              <a:rPr lang="en-US" sz="2800" dirty="0" smtClean="0"/>
              <a:t>, provide a solution to dealing with insect pests in stored grain. They are effective and reasonably affordable to farmers at only </a:t>
            </a:r>
            <a:r>
              <a:rPr lang="en-US" sz="2800" b="1" dirty="0" smtClean="0"/>
              <a:t>$2-3 per bag</a:t>
            </a:r>
            <a:r>
              <a:rPr lang="en-US" sz="2800" dirty="0" smtClean="0"/>
              <a:t>.</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PICS bags do not immediately kill the insects side and oxygen remains sufficiently high that they continue to be active after sealing the bags. As we cannot directly observe insect behavior in sealed bags, we set up an experiment to see how low oxygen affects oviposition behavior and ultimately population growth and development.</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In </a:t>
            </a:r>
            <a:r>
              <a:rPr lang="en-US" sz="2800" dirty="0"/>
              <a:t>the present study, we sought to shed light on the effect of hypoxic atmospheres on the reproductive behavior of </a:t>
            </a:r>
            <a:r>
              <a:rPr lang="en-US" sz="2800" i="1" dirty="0"/>
              <a:t>C. </a:t>
            </a:r>
            <a:r>
              <a:rPr lang="en-US" sz="2800" i="1" dirty="0" err="1"/>
              <a:t>maculatus</a:t>
            </a:r>
            <a:r>
              <a:rPr lang="en-US" sz="2800" dirty="0"/>
              <a:t>. We sought to determine (1) </a:t>
            </a:r>
            <a:r>
              <a:rPr lang="en-US" sz="2800" i="1" u="sng" dirty="0"/>
              <a:t>the effect of lowered oxygen levels (2%, 5%, and 10% of total atmosphere) on the number of eggs laid by adult female cowpea </a:t>
            </a:r>
            <a:r>
              <a:rPr lang="en-US" sz="2800" i="1" u="sng" dirty="0" err="1"/>
              <a:t>bruchids</a:t>
            </a:r>
            <a:r>
              <a:rPr lang="en-US" sz="2800" dirty="0"/>
              <a:t>; and (2</a:t>
            </a:r>
            <a:r>
              <a:rPr lang="en-US" sz="2800" i="1" u="sng" dirty="0"/>
              <a:t>) the effect of exposure on eventual adult emergence from eggs laid by female </a:t>
            </a:r>
            <a:r>
              <a:rPr lang="en-US" sz="2800" i="1" u="sng" dirty="0" err="1"/>
              <a:t>bruchids</a:t>
            </a:r>
            <a:r>
              <a:rPr lang="en-US" sz="2800" i="1" u="sng" dirty="0"/>
              <a:t> under hypoxia</a:t>
            </a:r>
            <a:r>
              <a:rPr lang="en-US" sz="2800" i="1" u="sng" dirty="0" smtClean="0"/>
              <a:t>.</a:t>
            </a:r>
            <a:endParaRPr lang="en-US" sz="2800" i="1" u="sng" dirty="0"/>
          </a:p>
        </p:txBody>
      </p:sp>
      <p:sp>
        <p:nvSpPr>
          <p:cNvPr id="21" name="Rectangle 20"/>
          <p:cNvSpPr/>
          <p:nvPr/>
        </p:nvSpPr>
        <p:spPr>
          <a:xfrm>
            <a:off x="599624" y="18077074"/>
            <a:ext cx="6704079" cy="584775"/>
          </a:xfrm>
          <a:prstGeom prst="rect">
            <a:avLst/>
          </a:prstGeom>
        </p:spPr>
        <p:txBody>
          <a:bodyPr wrap="none">
            <a:spAutoFit/>
          </a:bodyPr>
          <a:lstStyle/>
          <a:p>
            <a:r>
              <a:rPr lang="en-US" sz="3200" b="1" u="sng" kern="0" dirty="0" smtClean="0">
                <a:solidFill>
                  <a:srgbClr val="000000"/>
                </a:solidFill>
                <a:effectLst/>
                <a:latin typeface="Calibri" panose="020F0502020204030204" pitchFamily="34" charset="0"/>
                <a:ea typeface="Times New Roman" panose="02020603050405020304" pitchFamily="18" charset="0"/>
              </a:rPr>
              <a:t>Baseline </a:t>
            </a:r>
            <a:r>
              <a:rPr lang="en-US" sz="3200" b="1" u="sng" kern="0" dirty="0" err="1" smtClean="0">
                <a:solidFill>
                  <a:srgbClr val="000000"/>
                </a:solidFill>
                <a:effectLst/>
                <a:latin typeface="Calibri" panose="020F0502020204030204" pitchFamily="34" charset="0"/>
                <a:ea typeface="Times New Roman" panose="02020603050405020304" pitchFamily="18" charset="0"/>
              </a:rPr>
              <a:t>Bruchid</a:t>
            </a:r>
            <a:r>
              <a:rPr lang="en-US" sz="3200" b="1" u="sng" kern="0" dirty="0" smtClean="0">
                <a:solidFill>
                  <a:srgbClr val="000000"/>
                </a:solidFill>
                <a:effectLst/>
                <a:latin typeface="Calibri" panose="020F0502020204030204" pitchFamily="34" charset="0"/>
                <a:ea typeface="Times New Roman" panose="02020603050405020304" pitchFamily="18" charset="0"/>
              </a:rPr>
              <a:t> Reproductive Output</a:t>
            </a:r>
            <a:endParaRPr lang="en-US" sz="3200" b="1" u="sng" dirty="0">
              <a:latin typeface="Calibri" panose="020F0502020204030204" pitchFamily="34" charset="0"/>
            </a:endParaRPr>
          </a:p>
        </p:txBody>
      </p:sp>
      <p:sp>
        <p:nvSpPr>
          <p:cNvPr id="22" name="Rectangle 21"/>
          <p:cNvSpPr/>
          <p:nvPr/>
        </p:nvSpPr>
        <p:spPr>
          <a:xfrm>
            <a:off x="599624" y="25876734"/>
            <a:ext cx="9462978" cy="584775"/>
          </a:xfrm>
          <a:prstGeom prst="rect">
            <a:avLst/>
          </a:prstGeom>
        </p:spPr>
        <p:txBody>
          <a:bodyPr wrap="square">
            <a:spAutoFit/>
          </a:bodyPr>
          <a:lstStyle/>
          <a:p>
            <a:r>
              <a:rPr lang="en-US" sz="3200" b="1" u="sng" kern="0" dirty="0" smtClean="0">
                <a:solidFill>
                  <a:srgbClr val="000000"/>
                </a:solidFill>
                <a:effectLst/>
                <a:latin typeface="Calibri" panose="020F0502020204030204" pitchFamily="34" charset="0"/>
                <a:ea typeface="Times New Roman" panose="02020603050405020304" pitchFamily="18" charset="0"/>
              </a:rPr>
              <a:t>Effect of Reduced Oxygen on </a:t>
            </a:r>
            <a:r>
              <a:rPr lang="en-US" sz="3200" b="1" u="sng" kern="0" dirty="0" err="1" smtClean="0">
                <a:solidFill>
                  <a:srgbClr val="000000"/>
                </a:solidFill>
                <a:effectLst/>
                <a:latin typeface="Calibri" panose="020F0502020204030204" pitchFamily="34" charset="0"/>
                <a:ea typeface="Times New Roman" panose="02020603050405020304" pitchFamily="18" charset="0"/>
              </a:rPr>
              <a:t>Bruchid</a:t>
            </a:r>
            <a:r>
              <a:rPr lang="en-US" sz="3200" b="1" u="sng" kern="0" dirty="0" smtClean="0">
                <a:solidFill>
                  <a:srgbClr val="000000"/>
                </a:solidFill>
                <a:effectLst/>
                <a:latin typeface="Calibri" panose="020F0502020204030204" pitchFamily="34" charset="0"/>
                <a:ea typeface="Times New Roman" panose="02020603050405020304" pitchFamily="18" charset="0"/>
              </a:rPr>
              <a:t> Egg Production</a:t>
            </a:r>
            <a:endParaRPr lang="en-US" sz="3200" b="1" u="sng" dirty="0">
              <a:latin typeface="Calibri" panose="020F0502020204030204" pitchFamily="34" charset="0"/>
            </a:endParaRPr>
          </a:p>
        </p:txBody>
      </p:sp>
      <p:sp>
        <p:nvSpPr>
          <p:cNvPr id="24" name="TextBox 23"/>
          <p:cNvSpPr txBox="1"/>
          <p:nvPr/>
        </p:nvSpPr>
        <p:spPr>
          <a:xfrm>
            <a:off x="599625" y="18782164"/>
            <a:ext cx="8776615" cy="6740307"/>
          </a:xfrm>
          <a:prstGeom prst="rect">
            <a:avLst/>
          </a:prstGeom>
          <a:noFill/>
        </p:spPr>
        <p:txBody>
          <a:bodyPr wrap="square" rtlCol="0">
            <a:spAutoFit/>
          </a:bodyPr>
          <a:lstStyle/>
          <a:p>
            <a:pPr marL="457200" indent="-457200">
              <a:buFont typeface="Arial" panose="020B0604020202020204" pitchFamily="34" charset="0"/>
              <a:buChar char="•"/>
            </a:pPr>
            <a:r>
              <a:rPr lang="en-US" sz="2700" dirty="0" smtClean="0"/>
              <a:t>Ten, female cowpea </a:t>
            </a:r>
            <a:r>
              <a:rPr lang="en-US" sz="2700" dirty="0" err="1" smtClean="0"/>
              <a:t>bruchids</a:t>
            </a:r>
            <a:r>
              <a:rPr lang="en-US" sz="2700" dirty="0" smtClean="0"/>
              <a:t> (</a:t>
            </a:r>
            <a:r>
              <a:rPr lang="en-US" sz="2700" i="1" dirty="0" err="1" smtClean="0"/>
              <a:t>Callosobruchus</a:t>
            </a:r>
            <a:r>
              <a:rPr lang="en-US" sz="2700" i="1" dirty="0" smtClean="0"/>
              <a:t> </a:t>
            </a:r>
            <a:r>
              <a:rPr lang="en-US" sz="2700" i="1" dirty="0" err="1" smtClean="0"/>
              <a:t>maculatus</a:t>
            </a:r>
            <a:r>
              <a:rPr lang="en-US" sz="2700" dirty="0" smtClean="0"/>
              <a:t>) were selected and individually held with a pair of male </a:t>
            </a:r>
            <a:r>
              <a:rPr lang="en-US" sz="2700" dirty="0" err="1" smtClean="0"/>
              <a:t>bruchids</a:t>
            </a:r>
            <a:r>
              <a:rPr lang="en-US" sz="2700" dirty="0" smtClean="0"/>
              <a:t> in a 30-mL vial for 12 h to ensure mating.</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r>
              <a:rPr lang="en-US" sz="2700" dirty="0" smtClean="0"/>
              <a:t>Female </a:t>
            </a:r>
            <a:r>
              <a:rPr lang="en-US" sz="2700" dirty="0" err="1" smtClean="0"/>
              <a:t>bruchids</a:t>
            </a:r>
            <a:r>
              <a:rPr lang="en-US" sz="2700" dirty="0" smtClean="0"/>
              <a:t> were transferred to a new vial containing 5 cowpea beans and maintained under ambient oxygen and temperature conditions.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r>
              <a:rPr lang="en-US" sz="2700" dirty="0" smtClean="0"/>
              <a:t>Every 24 h, the female </a:t>
            </a:r>
            <a:r>
              <a:rPr lang="en-US" sz="2700" dirty="0" err="1" smtClean="0"/>
              <a:t>bruchids</a:t>
            </a:r>
            <a:r>
              <a:rPr lang="en-US" sz="2700" dirty="0" smtClean="0"/>
              <a:t> were transferred to a new vial with 5 clean cowpeas. </a:t>
            </a:r>
            <a:r>
              <a:rPr lang="en-US" sz="2700" dirty="0"/>
              <a:t>This process was repeated daily until all female </a:t>
            </a:r>
            <a:r>
              <a:rPr lang="en-US" sz="2700" dirty="0" err="1"/>
              <a:t>bruchids</a:t>
            </a:r>
            <a:r>
              <a:rPr lang="en-US" sz="2700" dirty="0"/>
              <a:t> were dead (9 days). </a:t>
            </a:r>
            <a:endParaRPr lang="en-US" sz="2700" dirty="0" smtClean="0"/>
          </a:p>
          <a:p>
            <a:pPr marL="457200" indent="-457200">
              <a:buFont typeface="Arial" panose="020B0604020202020204" pitchFamily="34" charset="0"/>
              <a:buChar char="•"/>
            </a:pPr>
            <a:endParaRPr lang="en-US" sz="2700" dirty="0"/>
          </a:p>
          <a:p>
            <a:pPr marL="457200" indent="-457200">
              <a:buFont typeface="Arial" panose="020B0604020202020204" pitchFamily="34" charset="0"/>
              <a:buChar char="•"/>
            </a:pPr>
            <a:r>
              <a:rPr lang="en-US" sz="2700" dirty="0" smtClean="0"/>
              <a:t>We counted the number of eggs laid by each female during each 24 h period. Eggs were incubated for 60 days and the number of adults that emerged by this time were counted.</a:t>
            </a:r>
          </a:p>
        </p:txBody>
      </p:sp>
      <p:sp>
        <p:nvSpPr>
          <p:cNvPr id="25" name="TextBox 24"/>
          <p:cNvSpPr txBox="1"/>
          <p:nvPr/>
        </p:nvSpPr>
        <p:spPr>
          <a:xfrm>
            <a:off x="599620" y="26429906"/>
            <a:ext cx="9585771" cy="5693866"/>
          </a:xfrm>
          <a:prstGeom prst="rect">
            <a:avLst/>
          </a:prstGeom>
          <a:noFill/>
        </p:spPr>
        <p:txBody>
          <a:bodyPr wrap="square" rtlCol="0">
            <a:spAutoFit/>
          </a:bodyPr>
          <a:lstStyle/>
          <a:p>
            <a:pPr marL="457200" indent="-457200">
              <a:buFont typeface="Arial" panose="020B0604020202020204" pitchFamily="34" charset="0"/>
              <a:buChar char="•"/>
            </a:pPr>
            <a:r>
              <a:rPr lang="en-US" sz="2600" dirty="0" smtClean="0"/>
              <a:t>Thirty-six, 3 d old, mated female </a:t>
            </a:r>
            <a:r>
              <a:rPr lang="en-US" sz="2600" dirty="0" err="1" smtClean="0"/>
              <a:t>bruchids</a:t>
            </a:r>
            <a:r>
              <a:rPr lang="en-US" sz="2600" dirty="0" smtClean="0"/>
              <a:t> were placed into individual 30 mL vials with 5 fresh cowpeas.</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All vials were placed in a Controlled Atmosphere Chamber (</a:t>
            </a:r>
            <a:r>
              <a:rPr lang="en-US" sz="2600" dirty="0" err="1" smtClean="0"/>
              <a:t>CoACh</a:t>
            </a:r>
            <a:r>
              <a:rPr lang="en-US" sz="2600" dirty="0" smtClean="0"/>
              <a:t>) and exposed to either 2, 5, or 10% oxygen (</a:t>
            </a:r>
            <a:r>
              <a:rPr lang="en-US" sz="2600" dirty="0" err="1" smtClean="0"/>
              <a:t>v:v</a:t>
            </a:r>
            <a:r>
              <a:rPr lang="en-US" sz="2600" dirty="0" smtClean="0"/>
              <a:t>). Oxygen levels were confirmed using an </a:t>
            </a:r>
            <a:r>
              <a:rPr lang="en-US" sz="2600" dirty="0" err="1" smtClean="0"/>
              <a:t>Oxysense</a:t>
            </a:r>
            <a:r>
              <a:rPr lang="en-US" sz="2600" dirty="0" smtClean="0"/>
              <a:t> 5250i oxygen reader. Exposure periods lasted either 48 or 72 h.</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After exposure, females were transferred into new vials with fresh seed. Females were allowed to lay eggs under </a:t>
            </a:r>
            <a:r>
              <a:rPr lang="en-US" sz="2600" dirty="0" err="1" smtClean="0"/>
              <a:t>normoxic</a:t>
            </a:r>
            <a:r>
              <a:rPr lang="en-US" sz="2600" dirty="0" smtClean="0"/>
              <a:t> conditions for an additional 48 or 72 h, depending on the treatment group.</a:t>
            </a:r>
          </a:p>
          <a:p>
            <a:pPr marL="457200" indent="-457200">
              <a:buFont typeface="Arial" panose="020B0604020202020204" pitchFamily="34" charset="0"/>
              <a:buChar char="•"/>
            </a:pPr>
            <a:endParaRPr lang="en-US" sz="2600" dirty="0" smtClean="0"/>
          </a:p>
          <a:p>
            <a:pPr marL="457200" indent="-457200">
              <a:buFont typeface="Arial" panose="020B0604020202020204" pitchFamily="34" charset="0"/>
              <a:buChar char="•"/>
            </a:pPr>
            <a:r>
              <a:rPr lang="en-US" sz="2600" dirty="0" smtClean="0"/>
              <a:t>A concurrent control group was paired with each treatment group.</a:t>
            </a:r>
          </a:p>
          <a:p>
            <a:endParaRPr lang="en-US" sz="2600" dirty="0" smtClean="0"/>
          </a:p>
        </p:txBody>
      </p:sp>
      <p:grpSp>
        <p:nvGrpSpPr>
          <p:cNvPr id="42" name="Group 41"/>
          <p:cNvGrpSpPr/>
          <p:nvPr/>
        </p:nvGrpSpPr>
        <p:grpSpPr>
          <a:xfrm>
            <a:off x="16186770" y="22346453"/>
            <a:ext cx="14315278" cy="4743449"/>
            <a:chOff x="16619480" y="24180145"/>
            <a:chExt cx="14920101" cy="4743449"/>
          </a:xfrm>
        </p:grpSpPr>
        <p:sp>
          <p:nvSpPr>
            <p:cNvPr id="39" name="Rectangle 38"/>
            <p:cNvSpPr/>
            <p:nvPr/>
          </p:nvSpPr>
          <p:spPr>
            <a:xfrm>
              <a:off x="16619480" y="24180145"/>
              <a:ext cx="14920101" cy="4743449"/>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6700875" y="24289711"/>
              <a:ext cx="14543480" cy="4524315"/>
            </a:xfrm>
            <a:prstGeom prst="rect">
              <a:avLst/>
            </a:prstGeom>
            <a:noFill/>
          </p:spPr>
          <p:txBody>
            <a:bodyPr wrap="square" rtlCol="0">
              <a:spAutoFit/>
            </a:bodyPr>
            <a:lstStyle/>
            <a:p>
              <a:r>
                <a:rPr lang="en-US" sz="3200" b="1" u="sng" dirty="0" smtClean="0"/>
                <a:t>Reproductive Output study-</a:t>
              </a:r>
              <a:r>
                <a:rPr lang="en-US" sz="3200" dirty="0" smtClean="0"/>
                <a:t> Exposure to different levels of oxygen did not result in statistically-meaningful effects on female egg laying during the time of exposure (Figure 2). Total number of eggs laid ranged between 20 and 30 eggs per female after 48 h and 15 to 40 eggs per female after 72 h. Oxygen treatment did influence life-time egg laying numbers (Figure 3) and longer exposure times enhanced this effect.</a:t>
              </a:r>
            </a:p>
            <a:p>
              <a:r>
                <a:rPr lang="en-US" sz="3200" dirty="0" smtClean="0"/>
                <a:t>As oxygen levels decreased, the number of eggs that developed into adult </a:t>
              </a:r>
              <a:r>
                <a:rPr lang="en-US" sz="3200" dirty="0" err="1" smtClean="0"/>
                <a:t>bruchids</a:t>
              </a:r>
              <a:r>
                <a:rPr lang="en-US" sz="3200" dirty="0" smtClean="0"/>
                <a:t> after 60 days also declined (Figure 4). Increased time under lower oxygen increased the effect.</a:t>
              </a:r>
            </a:p>
          </p:txBody>
        </p:sp>
      </p:grpSp>
      <p:grpSp>
        <p:nvGrpSpPr>
          <p:cNvPr id="43" name="Group 42"/>
          <p:cNvGrpSpPr/>
          <p:nvPr/>
        </p:nvGrpSpPr>
        <p:grpSpPr>
          <a:xfrm>
            <a:off x="16186770" y="16533059"/>
            <a:ext cx="14315278" cy="5083779"/>
            <a:chOff x="16587476" y="19004345"/>
            <a:chExt cx="14888052" cy="5083779"/>
          </a:xfrm>
        </p:grpSpPr>
        <p:sp>
          <p:nvSpPr>
            <p:cNvPr id="38" name="Rectangle 37"/>
            <p:cNvSpPr/>
            <p:nvPr/>
          </p:nvSpPr>
          <p:spPr>
            <a:xfrm>
              <a:off x="16587476" y="19004345"/>
              <a:ext cx="14888052" cy="5083779"/>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6706672" y="19071366"/>
              <a:ext cx="14543480" cy="5016758"/>
            </a:xfrm>
            <a:prstGeom prst="rect">
              <a:avLst/>
            </a:prstGeom>
            <a:noFill/>
          </p:spPr>
          <p:txBody>
            <a:bodyPr wrap="square" rtlCol="0">
              <a:spAutoFit/>
            </a:bodyPr>
            <a:lstStyle/>
            <a:p>
              <a:r>
                <a:rPr lang="en-US" sz="3200" b="1" u="sng" dirty="0" smtClean="0"/>
                <a:t>Baseline study- </a:t>
              </a:r>
              <a:r>
                <a:rPr lang="en-US" sz="3200" dirty="0" smtClean="0"/>
                <a:t>Female survivorship and the number of eggs laid declined over time (Figure 1). The highest average number of eggs laid was 14 on Day 1 of the study. Egg production stopped after 6 days and the last female </a:t>
              </a:r>
              <a:r>
                <a:rPr lang="en-US" sz="3200" dirty="0" err="1" smtClean="0"/>
                <a:t>bruchid</a:t>
              </a:r>
              <a:r>
                <a:rPr lang="en-US" sz="3200" dirty="0" smtClean="0"/>
                <a:t>  died on day 9 of the study.</a:t>
              </a:r>
            </a:p>
            <a:p>
              <a:r>
                <a:rPr lang="en-US" sz="3200" dirty="0" smtClean="0"/>
                <a:t>There </a:t>
              </a:r>
              <a:r>
                <a:rPr lang="en-US" sz="3200" dirty="0"/>
                <a:t>was a strong relationship between when the eggs were laid and percentage that developed in adults </a:t>
              </a:r>
              <a:r>
                <a:rPr lang="en-US" sz="3200" dirty="0" smtClean="0"/>
                <a:t>successfully (r= 0.89). </a:t>
              </a:r>
              <a:r>
                <a:rPr lang="en-US" sz="3200" dirty="0"/>
                <a:t>The </a:t>
              </a:r>
              <a:r>
                <a:rPr lang="en-US" sz="3200" dirty="0" smtClean="0"/>
                <a:t>percentage of eggs that developed into adults was dependent on when the eggs were laid. Eggs laid earlier in a female </a:t>
              </a:r>
              <a:r>
                <a:rPr lang="en-US" sz="3200" dirty="0" err="1" smtClean="0"/>
                <a:t>bruchid’s</a:t>
              </a:r>
              <a:r>
                <a:rPr lang="en-US" sz="3200" dirty="0" smtClean="0"/>
                <a:t> lifespan showed good rates of emergence (~60%), but declined later in the female’s lifespan. Eggs laid after Day 6 did not develop into adults. </a:t>
              </a:r>
            </a:p>
          </p:txBody>
        </p:sp>
      </p:grpSp>
      <p:grpSp>
        <p:nvGrpSpPr>
          <p:cNvPr id="41" name="Group 40"/>
          <p:cNvGrpSpPr/>
          <p:nvPr/>
        </p:nvGrpSpPr>
        <p:grpSpPr>
          <a:xfrm>
            <a:off x="31515440" y="25920353"/>
            <a:ext cx="11842594" cy="3082699"/>
            <a:chOff x="16601911" y="29715925"/>
            <a:chExt cx="14793204" cy="3082699"/>
          </a:xfrm>
        </p:grpSpPr>
        <p:sp>
          <p:nvSpPr>
            <p:cNvPr id="40" name="Rectangle 39"/>
            <p:cNvSpPr/>
            <p:nvPr/>
          </p:nvSpPr>
          <p:spPr>
            <a:xfrm>
              <a:off x="16601911" y="29715925"/>
              <a:ext cx="14793204" cy="3082699"/>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16619482" y="29718559"/>
              <a:ext cx="14543480" cy="3046988"/>
            </a:xfrm>
            <a:prstGeom prst="rect">
              <a:avLst/>
            </a:prstGeom>
            <a:noFill/>
          </p:spPr>
          <p:txBody>
            <a:bodyPr wrap="square" rtlCol="0">
              <a:spAutoFit/>
            </a:bodyPr>
            <a:lstStyle/>
            <a:p>
              <a:r>
                <a:rPr lang="en-US" sz="3200" b="1" u="sng" dirty="0" smtClean="0"/>
                <a:t>Conclusions- </a:t>
              </a:r>
              <a:r>
                <a:rPr lang="en-US" sz="3200" dirty="0" smtClean="0"/>
                <a:t>Low oxygen environments can reduce </a:t>
              </a:r>
              <a:r>
                <a:rPr lang="en-US" sz="3200" dirty="0" err="1" smtClean="0"/>
                <a:t>bruchid</a:t>
              </a:r>
              <a:r>
                <a:rPr lang="en-US" sz="3200" dirty="0" smtClean="0"/>
                <a:t> reproduction rates as well as larval development even after female </a:t>
              </a:r>
              <a:r>
                <a:rPr lang="en-US" sz="3200" dirty="0" err="1" smtClean="0"/>
                <a:t>bruchids</a:t>
              </a:r>
              <a:r>
                <a:rPr lang="en-US" sz="3200" dirty="0" smtClean="0"/>
                <a:t> are returned to normal oxygen.</a:t>
              </a:r>
            </a:p>
            <a:p>
              <a:endParaRPr lang="en-US" sz="3200" dirty="0"/>
            </a:p>
            <a:p>
              <a:r>
                <a:rPr lang="en-US" sz="3200" dirty="0" smtClean="0"/>
                <a:t>This study establishes a foundation for future understanding on how insects behaviorally respond to low oxygen environments.</a:t>
              </a:r>
            </a:p>
          </p:txBody>
        </p:sp>
      </p:grpSp>
      <p:sp>
        <p:nvSpPr>
          <p:cNvPr id="30" name="TextBox 29"/>
          <p:cNvSpPr txBox="1"/>
          <p:nvPr/>
        </p:nvSpPr>
        <p:spPr>
          <a:xfrm>
            <a:off x="534309" y="4758680"/>
            <a:ext cx="14096091"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The sealed nature of hermetic containers makes studying the behavior of insects under low oxygen conditions difficult.</a:t>
            </a:r>
          </a:p>
          <a:p>
            <a:pPr marL="457200" indent="-457200">
              <a:buFont typeface="Arial" panose="020B0604020202020204" pitchFamily="34" charset="0"/>
              <a:buChar char="•"/>
            </a:pPr>
            <a:r>
              <a:rPr lang="en-US" sz="2800" dirty="0" smtClean="0"/>
              <a:t>We exposed cowpea </a:t>
            </a:r>
            <a:r>
              <a:rPr lang="en-US" sz="2800" dirty="0" err="1" smtClean="0"/>
              <a:t>bruchids</a:t>
            </a:r>
            <a:r>
              <a:rPr lang="en-US" sz="2800" dirty="0" smtClean="0"/>
              <a:t> to decreasing levels of oxygen and observed the treatments’ effect on female oviposition and egg survival.</a:t>
            </a:r>
          </a:p>
          <a:p>
            <a:pPr marL="457200" indent="-457200">
              <a:buFont typeface="Arial" panose="020B0604020202020204" pitchFamily="34" charset="0"/>
              <a:buChar char="•"/>
            </a:pPr>
            <a:r>
              <a:rPr lang="en-US" sz="2800" dirty="0" smtClean="0"/>
              <a:t>Reduced oxygen significantly reduced the number of eggs laid by female </a:t>
            </a:r>
            <a:r>
              <a:rPr lang="en-US" sz="2800" dirty="0" err="1" smtClean="0"/>
              <a:t>bruchids</a:t>
            </a:r>
            <a:r>
              <a:rPr lang="en-US" sz="2800" dirty="0" smtClean="0"/>
              <a:t> over their lifetime. Lower oxygen also reduced the number of eggs the successfully developed into adult insects.</a:t>
            </a:r>
            <a:endParaRPr lang="en-US" sz="2800" dirty="0"/>
          </a:p>
        </p:txBody>
      </p:sp>
      <p:sp>
        <p:nvSpPr>
          <p:cNvPr id="31" name="Rectangle 30"/>
          <p:cNvSpPr/>
          <p:nvPr/>
        </p:nvSpPr>
        <p:spPr>
          <a:xfrm>
            <a:off x="534310" y="3747152"/>
            <a:ext cx="14096091" cy="945737"/>
          </a:xfrm>
          <a:prstGeom prst="rect">
            <a:avLst/>
          </a:prstGeom>
          <a:solidFill>
            <a:srgbClr val="FFFF66"/>
          </a:solidFill>
          <a:ln w="28575">
            <a:solidFill>
              <a:schemeClr val="tx1">
                <a:lumMod val="95000"/>
                <a:lumOff val="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Summary</a:t>
            </a:r>
            <a:endParaRPr lang="en-US" dirty="0">
              <a:solidFill>
                <a:schemeClr val="tx1"/>
              </a:solidFill>
            </a:endParaRPr>
          </a:p>
        </p:txBody>
      </p:sp>
      <p:grpSp>
        <p:nvGrpSpPr>
          <p:cNvPr id="53" name="Group 52"/>
          <p:cNvGrpSpPr/>
          <p:nvPr/>
        </p:nvGrpSpPr>
        <p:grpSpPr>
          <a:xfrm>
            <a:off x="31487798" y="5297943"/>
            <a:ext cx="11413033" cy="6124286"/>
            <a:chOff x="31487802" y="5377756"/>
            <a:chExt cx="11413033" cy="6124286"/>
          </a:xfrm>
        </p:grpSpPr>
        <p:sp>
          <p:nvSpPr>
            <p:cNvPr id="18" name="TextBox 17"/>
            <p:cNvSpPr txBox="1"/>
            <p:nvPr/>
          </p:nvSpPr>
          <p:spPr>
            <a:xfrm>
              <a:off x="31487802" y="9870826"/>
              <a:ext cx="11413029" cy="1631216"/>
            </a:xfrm>
            <a:prstGeom prst="rect">
              <a:avLst/>
            </a:prstGeom>
            <a:noFill/>
          </p:spPr>
          <p:txBody>
            <a:bodyPr wrap="square" rtlCol="0">
              <a:spAutoFit/>
            </a:bodyPr>
            <a:lstStyle/>
            <a:p>
              <a:pPr algn="just"/>
              <a:r>
                <a:rPr lang="en-US" sz="2000" b="1" dirty="0"/>
                <a:t>Figure </a:t>
              </a:r>
              <a:r>
                <a:rPr lang="en-US" sz="2000" b="1" dirty="0" smtClean="0"/>
                <a:t>2.</a:t>
              </a:r>
              <a:r>
                <a:rPr lang="en-US" sz="2000" dirty="0" smtClean="0"/>
                <a:t> </a:t>
              </a:r>
              <a:r>
                <a:rPr lang="en-US" sz="2000" dirty="0"/>
                <a:t>Mean number of eggs laid by female cowpea </a:t>
              </a:r>
              <a:r>
                <a:rPr lang="en-US" sz="2000" dirty="0" err="1"/>
                <a:t>bruchids</a:t>
              </a:r>
              <a:r>
                <a:rPr lang="en-US" sz="2000" dirty="0"/>
                <a:t> during </a:t>
              </a:r>
              <a:r>
                <a:rPr lang="en-US" sz="2000" dirty="0" smtClean="0"/>
                <a:t>(</a:t>
              </a:r>
              <a:r>
                <a:rPr lang="en-US" sz="2000" b="1" dirty="0" smtClean="0"/>
                <a:t>A</a:t>
              </a:r>
              <a:r>
                <a:rPr lang="en-US" sz="2000" dirty="0" smtClean="0"/>
                <a:t>) </a:t>
              </a:r>
              <a:r>
                <a:rPr lang="en-US" sz="2000" dirty="0"/>
                <a:t>48 and </a:t>
              </a:r>
              <a:r>
                <a:rPr lang="en-US" sz="2000" dirty="0" smtClean="0"/>
                <a:t>(</a:t>
              </a:r>
              <a:r>
                <a:rPr lang="en-US" sz="2000" b="1" dirty="0" smtClean="0"/>
                <a:t>B</a:t>
              </a:r>
              <a:r>
                <a:rPr lang="en-US" sz="2000" dirty="0" smtClean="0"/>
                <a:t>) </a:t>
              </a:r>
              <a:r>
                <a:rPr lang="en-US" sz="2000" dirty="0"/>
                <a:t>72 h of exposure to hypoxia. Asterisks represent statistically significant differences between oxygen treatment groups </a:t>
              </a:r>
              <a:r>
                <a:rPr lang="en-US" sz="2000" dirty="0" smtClean="0"/>
                <a:t>(blue) </a:t>
              </a:r>
              <a:r>
                <a:rPr lang="en-US" sz="2000" dirty="0"/>
                <a:t>and paired control groups </a:t>
              </a:r>
              <a:r>
                <a:rPr lang="en-US" sz="2000" dirty="0" smtClean="0"/>
                <a:t>(orange). </a:t>
              </a:r>
              <a:r>
                <a:rPr lang="en-US" sz="2000" dirty="0"/>
                <a:t>Bars with no asterisk were not significantly different from the control group. Oxygen levels had no effect on the number of eggs laid relative to the control groups with the exception of the 10% treatment group exposed for 48 h. </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487804" y="5377756"/>
              <a:ext cx="11413031" cy="4389098"/>
            </a:xfrm>
            <a:prstGeom prst="rect">
              <a:avLst/>
            </a:prstGeom>
            <a:ln w="28575">
              <a:solidFill>
                <a:schemeClr val="tx1">
                  <a:lumMod val="95000"/>
                  <a:lumOff val="5000"/>
                </a:schemeClr>
              </a:solidFill>
            </a:ln>
          </p:spPr>
        </p:pic>
      </p:grpSp>
      <p:grpSp>
        <p:nvGrpSpPr>
          <p:cNvPr id="54" name="Group 53"/>
          <p:cNvGrpSpPr/>
          <p:nvPr/>
        </p:nvGrpSpPr>
        <p:grpSpPr>
          <a:xfrm>
            <a:off x="31487802" y="12225416"/>
            <a:ext cx="11413032" cy="6183972"/>
            <a:chOff x="31487802" y="12025847"/>
            <a:chExt cx="11413032" cy="6183972"/>
          </a:xfrm>
        </p:grpSpPr>
        <p:sp>
          <p:nvSpPr>
            <p:cNvPr id="16" name="TextBox 15"/>
            <p:cNvSpPr txBox="1"/>
            <p:nvPr/>
          </p:nvSpPr>
          <p:spPr>
            <a:xfrm>
              <a:off x="31487802" y="16578603"/>
              <a:ext cx="11413029" cy="1631216"/>
            </a:xfrm>
            <a:prstGeom prst="rect">
              <a:avLst/>
            </a:prstGeom>
            <a:noFill/>
          </p:spPr>
          <p:txBody>
            <a:bodyPr wrap="square" rtlCol="0">
              <a:spAutoFit/>
            </a:bodyPr>
            <a:lstStyle/>
            <a:p>
              <a:pPr algn="just"/>
              <a:r>
                <a:rPr lang="en-US" sz="2000" b="1" dirty="0"/>
                <a:t>Figure </a:t>
              </a:r>
              <a:r>
                <a:rPr lang="en-US" sz="2000" b="1" dirty="0" smtClean="0"/>
                <a:t>3.</a:t>
              </a:r>
              <a:r>
                <a:rPr lang="en-US" sz="2000" dirty="0" smtClean="0"/>
                <a:t> </a:t>
              </a:r>
              <a:r>
                <a:rPr lang="en-US" sz="2000" dirty="0"/>
                <a:t>Average number of eggs laid by female cowpea </a:t>
              </a:r>
              <a:r>
                <a:rPr lang="en-US" sz="2000" dirty="0" err="1"/>
                <a:t>bruchids</a:t>
              </a:r>
              <a:r>
                <a:rPr lang="en-US" sz="2000" dirty="0"/>
                <a:t> over their lifetimes both during and following exposure to </a:t>
              </a:r>
              <a:r>
                <a:rPr lang="en-US" sz="2000" dirty="0" smtClean="0"/>
                <a:t>(</a:t>
              </a:r>
              <a:r>
                <a:rPr lang="en-US" sz="2000" b="1" dirty="0" smtClean="0"/>
                <a:t>A</a:t>
              </a:r>
              <a:r>
                <a:rPr lang="en-US" sz="2000" dirty="0" smtClean="0"/>
                <a:t>) </a:t>
              </a:r>
              <a:r>
                <a:rPr lang="en-US" sz="2000" dirty="0"/>
                <a:t>48 and </a:t>
              </a:r>
              <a:r>
                <a:rPr lang="en-US" sz="2000" dirty="0" smtClean="0"/>
                <a:t>(</a:t>
              </a:r>
              <a:r>
                <a:rPr lang="en-US" sz="2000" b="1" dirty="0" smtClean="0"/>
                <a:t>B</a:t>
              </a:r>
              <a:r>
                <a:rPr lang="en-US" sz="2000" dirty="0" smtClean="0"/>
                <a:t>) </a:t>
              </a:r>
              <a:r>
                <a:rPr lang="en-US" sz="2000" dirty="0"/>
                <a:t>72 h of exposure to hypoxia. Asterisks represent statistically significant differences between oxygen treatment groups </a:t>
              </a:r>
              <a:r>
                <a:rPr lang="en-US" sz="2000" dirty="0" smtClean="0"/>
                <a:t>(blue) </a:t>
              </a:r>
              <a:r>
                <a:rPr lang="en-US" sz="2000" dirty="0"/>
                <a:t>and paired control groups </a:t>
              </a:r>
              <a:r>
                <a:rPr lang="en-US" sz="2000" dirty="0" smtClean="0"/>
                <a:t>(orange). </a:t>
              </a:r>
              <a:r>
                <a:rPr lang="en-US" sz="2000" dirty="0"/>
                <a:t>Bars with no asterisk were not significantly different from the control group. We observed negative effects of our treatment oxygen levels on the reproductive output of female </a:t>
              </a:r>
              <a:r>
                <a:rPr lang="en-US" sz="2000" dirty="0" err="1"/>
                <a:t>bruchids</a:t>
              </a:r>
              <a:r>
                <a:rPr lang="en-US" sz="2000" dirty="0"/>
                <a:t> relative to our control groups</a:t>
              </a:r>
              <a:r>
                <a:rPr lang="en-US" sz="2000" dirty="0" smtClean="0"/>
                <a:t>.</a:t>
              </a:r>
              <a:endParaRPr lang="en-US" sz="2000" dirty="0"/>
            </a:p>
          </p:txBody>
        </p:sp>
        <p:pic>
          <p:nvPicPr>
            <p:cNvPr id="33" name="Picture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87803" y="12025847"/>
              <a:ext cx="11413031" cy="4509459"/>
            </a:xfrm>
            <a:prstGeom prst="rect">
              <a:avLst/>
            </a:prstGeom>
            <a:ln w="28575">
              <a:solidFill>
                <a:schemeClr val="tx1">
                  <a:lumMod val="95000"/>
                  <a:lumOff val="5000"/>
                </a:schemeClr>
              </a:solidFill>
            </a:ln>
          </p:spPr>
        </p:pic>
      </p:grpSp>
      <p:grpSp>
        <p:nvGrpSpPr>
          <p:cNvPr id="55" name="Group 54"/>
          <p:cNvGrpSpPr/>
          <p:nvPr/>
        </p:nvGrpSpPr>
        <p:grpSpPr>
          <a:xfrm>
            <a:off x="31529506" y="19212576"/>
            <a:ext cx="11413033" cy="6191649"/>
            <a:chOff x="31487802" y="18690327"/>
            <a:chExt cx="11413033" cy="6191649"/>
          </a:xfrm>
        </p:grpSpPr>
        <p:sp>
          <p:nvSpPr>
            <p:cNvPr id="15" name="TextBox 14"/>
            <p:cNvSpPr txBox="1"/>
            <p:nvPr/>
          </p:nvSpPr>
          <p:spPr>
            <a:xfrm>
              <a:off x="31487802" y="23250760"/>
              <a:ext cx="11413033" cy="1631216"/>
            </a:xfrm>
            <a:prstGeom prst="rect">
              <a:avLst/>
            </a:prstGeom>
            <a:noFill/>
          </p:spPr>
          <p:txBody>
            <a:bodyPr wrap="square" rtlCol="0">
              <a:spAutoFit/>
            </a:bodyPr>
            <a:lstStyle/>
            <a:p>
              <a:pPr algn="just"/>
              <a:r>
                <a:rPr lang="en-US" sz="2000" b="1" dirty="0"/>
                <a:t>Figure </a:t>
              </a:r>
              <a:r>
                <a:rPr lang="en-US" sz="2000" b="1" dirty="0" smtClean="0"/>
                <a:t>4.</a:t>
              </a:r>
              <a:r>
                <a:rPr lang="en-US" sz="2000" dirty="0" smtClean="0"/>
                <a:t> </a:t>
              </a:r>
              <a:r>
                <a:rPr lang="en-US" sz="2000" dirty="0"/>
                <a:t>Average number of progeny emerged from </a:t>
              </a:r>
              <a:r>
                <a:rPr lang="en-US" sz="2000" dirty="0" err="1"/>
                <a:t>bruchid</a:t>
              </a:r>
              <a:r>
                <a:rPr lang="en-US" sz="2000" dirty="0"/>
                <a:t> eggs laid by female </a:t>
              </a:r>
              <a:r>
                <a:rPr lang="en-US" sz="2000" dirty="0" err="1"/>
                <a:t>bruchids</a:t>
              </a:r>
              <a:r>
                <a:rPr lang="en-US" sz="2000" dirty="0"/>
                <a:t> exposed to low oxygen for </a:t>
              </a:r>
              <a:r>
                <a:rPr lang="en-US" sz="2000" dirty="0" smtClean="0"/>
                <a:t>(</a:t>
              </a:r>
              <a:r>
                <a:rPr lang="en-US" sz="2000" b="1" dirty="0" smtClean="0"/>
                <a:t>A</a:t>
              </a:r>
              <a:r>
                <a:rPr lang="en-US" sz="2000" dirty="0" smtClean="0"/>
                <a:t>) </a:t>
              </a:r>
              <a:r>
                <a:rPr lang="en-US" sz="2000" dirty="0"/>
                <a:t>48 and </a:t>
              </a:r>
              <a:r>
                <a:rPr lang="en-US" sz="2000" dirty="0" smtClean="0"/>
                <a:t>(</a:t>
              </a:r>
              <a:r>
                <a:rPr lang="en-US" sz="2000" b="1" dirty="0" smtClean="0"/>
                <a:t>B</a:t>
              </a:r>
              <a:r>
                <a:rPr lang="en-US" sz="2000" dirty="0" smtClean="0"/>
                <a:t>) </a:t>
              </a:r>
              <a:r>
                <a:rPr lang="en-US" sz="2000" dirty="0"/>
                <a:t>72 h and under normal oxygen. Asterisks represent statistically significant differences between oxygen treatment groups </a:t>
              </a:r>
              <a:r>
                <a:rPr lang="en-US" sz="2000" dirty="0" smtClean="0"/>
                <a:t>(blue) </a:t>
              </a:r>
              <a:r>
                <a:rPr lang="en-US" sz="2000" dirty="0"/>
                <a:t>and paired control groups </a:t>
              </a:r>
              <a:r>
                <a:rPr lang="en-US" sz="2000" dirty="0" smtClean="0"/>
                <a:t>(orange). </a:t>
              </a:r>
              <a:r>
                <a:rPr lang="en-US" sz="2000" dirty="0"/>
                <a:t>Bars with no asterisk were not significantly different from the control group. The 2% and 5% oxygen treatments significantly reduced progeny development, while 10% oxygen did not result in the same effect</a:t>
              </a:r>
              <a:r>
                <a:rPr lang="en-US" sz="2000" dirty="0" smtClean="0"/>
                <a:t>.</a:t>
              </a:r>
              <a:endParaRPr lang="en-US" sz="2000"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487802" y="18690327"/>
              <a:ext cx="11413031" cy="4454342"/>
            </a:xfrm>
            <a:prstGeom prst="rect">
              <a:avLst/>
            </a:prstGeom>
            <a:ln w="28575">
              <a:solidFill>
                <a:schemeClr val="tx1"/>
              </a:solidFill>
            </a:ln>
          </p:spPr>
        </p:pic>
      </p:gr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60415" y="21231614"/>
            <a:ext cx="4491882" cy="3368912"/>
          </a:xfrm>
          <a:prstGeom prst="rect">
            <a:avLst/>
          </a:prstGeom>
          <a:ln>
            <a:noFill/>
          </a:ln>
          <a:effectLst>
            <a:outerShdw blurRad="292100" dist="139700" dir="2700000" algn="tl" rotWithShape="0">
              <a:srgbClr val="333333">
                <a:alpha val="65000"/>
              </a:srgbClr>
            </a:outerShdw>
          </a:effectLst>
        </p:spPr>
      </p:pic>
      <p:pic>
        <p:nvPicPr>
          <p:cNvPr id="44" name="Picture 17" descr="http://cdn.c.photoshelter.com/img-get2/I0000DuTC_rjrB60/fit=1000x750/Cowpea-Weevil-20120228-4218.jpg"/>
          <p:cNvPicPr>
            <a:picLocks noChangeAspect="1" noChangeArrowheads="1"/>
          </p:cNvPicPr>
          <p:nvPr/>
        </p:nvPicPr>
        <p:blipFill rotWithShape="1">
          <a:blip r:embed="rId7">
            <a:extLst>
              <a:ext uri="{28A0092B-C50C-407E-A947-70E740481C1C}">
                <a14:useLocalDpi xmlns:a14="http://schemas.microsoft.com/office/drawing/2010/main" val="0"/>
              </a:ext>
            </a:extLst>
          </a:blip>
          <a:srcRect l="3969" t="18911" r="8083" b="34637"/>
          <a:stretch/>
        </p:blipFill>
        <p:spPr bwMode="auto">
          <a:xfrm>
            <a:off x="10163755" y="18069260"/>
            <a:ext cx="4188542" cy="33183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659499" y="24716647"/>
            <a:ext cx="5052024" cy="646331"/>
          </a:xfrm>
          <a:prstGeom prst="rect">
            <a:avLst/>
          </a:prstGeom>
          <a:noFill/>
        </p:spPr>
        <p:txBody>
          <a:bodyPr wrap="none" rtlCol="0">
            <a:spAutoFit/>
          </a:bodyPr>
          <a:lstStyle/>
          <a:p>
            <a:r>
              <a:rPr lang="en-US" sz="1800" b="1" dirty="0" smtClean="0"/>
              <a:t>Above: </a:t>
            </a:r>
            <a:r>
              <a:rPr lang="en-US" sz="1800" dirty="0" smtClean="0"/>
              <a:t>Cowpea </a:t>
            </a:r>
            <a:r>
              <a:rPr lang="en-US" sz="1800" dirty="0" err="1" smtClean="0"/>
              <a:t>bruchid</a:t>
            </a:r>
            <a:r>
              <a:rPr lang="en-US" sz="1800" dirty="0" smtClean="0"/>
              <a:t> (</a:t>
            </a:r>
            <a:r>
              <a:rPr lang="en-US" sz="1800" i="1" dirty="0" err="1" smtClean="0"/>
              <a:t>Callosobruchus</a:t>
            </a:r>
            <a:r>
              <a:rPr lang="en-US" sz="1800" i="1" dirty="0" smtClean="0"/>
              <a:t> </a:t>
            </a:r>
            <a:r>
              <a:rPr lang="en-US" sz="1800" i="1" dirty="0" err="1" smtClean="0"/>
              <a:t>maculatus</a:t>
            </a:r>
            <a:r>
              <a:rPr lang="en-US" sz="1800" dirty="0" smtClean="0"/>
              <a:t>)</a:t>
            </a:r>
          </a:p>
          <a:p>
            <a:r>
              <a:rPr lang="en-US" sz="1800" b="1" dirty="0" smtClean="0"/>
              <a:t>Below: </a:t>
            </a:r>
            <a:r>
              <a:rPr lang="en-US" sz="1800" dirty="0" smtClean="0"/>
              <a:t>Cowpea with </a:t>
            </a:r>
            <a:r>
              <a:rPr lang="en-US" sz="1800" dirty="0" err="1" smtClean="0"/>
              <a:t>bruchid</a:t>
            </a:r>
            <a:r>
              <a:rPr lang="en-US" sz="1800" dirty="0" smtClean="0"/>
              <a:t> eggs</a:t>
            </a:r>
            <a:endParaRPr lang="en-US" sz="1800" dirty="0"/>
          </a:p>
        </p:txBody>
      </p:sp>
      <p:grpSp>
        <p:nvGrpSpPr>
          <p:cNvPr id="56" name="Group 55"/>
          <p:cNvGrpSpPr/>
          <p:nvPr/>
        </p:nvGrpSpPr>
        <p:grpSpPr>
          <a:xfrm>
            <a:off x="10163755" y="26038646"/>
            <a:ext cx="4547768" cy="6047081"/>
            <a:chOff x="10163755" y="26231150"/>
            <a:chExt cx="4547768" cy="6047081"/>
          </a:xfrm>
        </p:grpSpPr>
        <p:sp>
          <p:nvSpPr>
            <p:cNvPr id="5" name="Rectangle 4"/>
            <p:cNvSpPr/>
            <p:nvPr/>
          </p:nvSpPr>
          <p:spPr>
            <a:xfrm>
              <a:off x="10163755" y="26231150"/>
              <a:ext cx="4319169" cy="604708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48162" y="28804278"/>
              <a:ext cx="3790355" cy="2670223"/>
            </a:xfrm>
            <a:prstGeom prst="rect">
              <a:avLst/>
            </a:prstGeom>
            <a:ln w="19050">
              <a:solidFill>
                <a:schemeClr val="tx1"/>
              </a:solidFill>
            </a:ln>
            <a:effectLst/>
          </p:spPr>
        </p:pic>
        <p:pic>
          <p:nvPicPr>
            <p:cNvPr id="4" name="Picture 3"/>
            <p:cNvPicPr>
              <a:picLocks noChangeAspect="1"/>
            </p:cNvPicPr>
            <p:nvPr/>
          </p:nvPicPr>
          <p:blipFill rotWithShape="1">
            <a:blip r:embed="rId9" cstate="print">
              <a:extLst>
                <a:ext uri="{28A0092B-C50C-407E-A947-70E740481C1C}">
                  <a14:useLocalDpi xmlns:a14="http://schemas.microsoft.com/office/drawing/2010/main" val="0"/>
                </a:ext>
              </a:extLst>
            </a:blip>
            <a:srcRect l="216" t="10508" r="150" b="7479"/>
            <a:stretch/>
          </p:blipFill>
          <p:spPr>
            <a:xfrm>
              <a:off x="10448162" y="26417477"/>
              <a:ext cx="3790356" cy="2268587"/>
            </a:xfrm>
            <a:prstGeom prst="rect">
              <a:avLst/>
            </a:prstGeom>
            <a:ln w="19050">
              <a:solidFill>
                <a:schemeClr val="tx1"/>
              </a:solidFill>
            </a:ln>
            <a:effectLst/>
          </p:spPr>
        </p:pic>
        <p:sp>
          <p:nvSpPr>
            <p:cNvPr id="45" name="TextBox 44"/>
            <p:cNvSpPr txBox="1"/>
            <p:nvPr/>
          </p:nvSpPr>
          <p:spPr>
            <a:xfrm>
              <a:off x="10392354" y="31533930"/>
              <a:ext cx="4319169" cy="646331"/>
            </a:xfrm>
            <a:prstGeom prst="rect">
              <a:avLst/>
            </a:prstGeom>
            <a:noFill/>
          </p:spPr>
          <p:txBody>
            <a:bodyPr wrap="square" rtlCol="0">
              <a:spAutoFit/>
            </a:bodyPr>
            <a:lstStyle/>
            <a:p>
              <a:r>
                <a:rPr lang="en-US" sz="1800" b="1" dirty="0" smtClean="0"/>
                <a:t>Above: </a:t>
              </a:r>
              <a:r>
                <a:rPr lang="en-US" sz="1800" dirty="0" err="1" smtClean="0"/>
                <a:t>Oxysense</a:t>
              </a:r>
              <a:r>
                <a:rPr lang="en-US" sz="1800" dirty="0" smtClean="0"/>
                <a:t> 5250i oxygen reader</a:t>
              </a:r>
            </a:p>
            <a:p>
              <a:r>
                <a:rPr lang="en-US" sz="1800" b="1" dirty="0" smtClean="0"/>
                <a:t>Below: </a:t>
              </a:r>
              <a:r>
                <a:rPr lang="en-US" sz="1800" dirty="0" smtClean="0"/>
                <a:t>Controlled atmosphere chamber</a:t>
              </a:r>
              <a:endParaRPr lang="en-US" sz="1800" dirty="0"/>
            </a:p>
          </p:txBody>
        </p:sp>
      </p:grpSp>
      <p:grpSp>
        <p:nvGrpSpPr>
          <p:cNvPr id="46" name="Group 45"/>
          <p:cNvGrpSpPr/>
          <p:nvPr/>
        </p:nvGrpSpPr>
        <p:grpSpPr>
          <a:xfrm>
            <a:off x="31501357" y="29715926"/>
            <a:ext cx="11856677" cy="2703173"/>
            <a:chOff x="16601911" y="29715925"/>
            <a:chExt cx="14793204" cy="2703173"/>
          </a:xfrm>
        </p:grpSpPr>
        <p:sp>
          <p:nvSpPr>
            <p:cNvPr id="47" name="Rectangle 46"/>
            <p:cNvSpPr/>
            <p:nvPr/>
          </p:nvSpPr>
          <p:spPr>
            <a:xfrm>
              <a:off x="16601911" y="29715925"/>
              <a:ext cx="14793204" cy="2703173"/>
            </a:xfrm>
            <a:prstGeom prst="rect">
              <a:avLst/>
            </a:prstGeom>
            <a:solidFill>
              <a:schemeClr val="accent1">
                <a:lumMod val="20000"/>
                <a:lumOff val="8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6619482" y="29718559"/>
              <a:ext cx="14775633" cy="2554545"/>
            </a:xfrm>
            <a:prstGeom prst="rect">
              <a:avLst/>
            </a:prstGeom>
            <a:noFill/>
          </p:spPr>
          <p:txBody>
            <a:bodyPr wrap="square" rtlCol="0">
              <a:spAutoFit/>
            </a:bodyPr>
            <a:lstStyle/>
            <a:p>
              <a:r>
                <a:rPr lang="en-US" sz="3200" b="1" u="sng" dirty="0" smtClean="0"/>
                <a:t>Acknowledgments</a:t>
              </a:r>
            </a:p>
            <a:p>
              <a:endParaRPr lang="en-US" sz="3200" b="1" u="sng" dirty="0"/>
            </a:p>
            <a:p>
              <a:r>
                <a:rPr lang="en-US" sz="3200" dirty="0" smtClean="0"/>
                <a:t>I would like to thank the Purdue Improved Crop Storage Program for allowing me an opportunity to work in their lab and The China Agricultural University for supporting my research.</a:t>
              </a:r>
            </a:p>
          </p:txBody>
        </p:sp>
      </p:grpSp>
      <p:sp>
        <p:nvSpPr>
          <p:cNvPr id="8" name="TextBox 7"/>
          <p:cNvSpPr txBox="1"/>
          <p:nvPr/>
        </p:nvSpPr>
        <p:spPr>
          <a:xfrm>
            <a:off x="33147163" y="5878036"/>
            <a:ext cx="2920093" cy="584775"/>
          </a:xfrm>
          <a:prstGeom prst="rect">
            <a:avLst/>
          </a:prstGeom>
          <a:noFill/>
        </p:spPr>
        <p:txBody>
          <a:bodyPr wrap="square" rtlCol="0">
            <a:spAutoFit/>
          </a:bodyPr>
          <a:lstStyle/>
          <a:p>
            <a:r>
              <a:rPr lang="en-US" sz="1600" dirty="0" smtClean="0"/>
              <a:t>2%  - p= 0.114, 5%  - p= 0.595, 10%- p= 0.115</a:t>
            </a:r>
            <a:endParaRPr lang="en-US" sz="1600" dirty="0"/>
          </a:p>
        </p:txBody>
      </p:sp>
      <p:sp>
        <p:nvSpPr>
          <p:cNvPr id="49" name="TextBox 48"/>
          <p:cNvSpPr txBox="1"/>
          <p:nvPr/>
        </p:nvSpPr>
        <p:spPr>
          <a:xfrm>
            <a:off x="38959972" y="5878036"/>
            <a:ext cx="2672216" cy="584775"/>
          </a:xfrm>
          <a:prstGeom prst="rect">
            <a:avLst/>
          </a:prstGeom>
          <a:noFill/>
        </p:spPr>
        <p:txBody>
          <a:bodyPr wrap="square" rtlCol="0">
            <a:spAutoFit/>
          </a:bodyPr>
          <a:lstStyle/>
          <a:p>
            <a:r>
              <a:rPr lang="en-US" sz="1600" dirty="0" smtClean="0"/>
              <a:t>2%  - p= 0.246, 5%  - p= 0.085</a:t>
            </a:r>
          </a:p>
          <a:p>
            <a:r>
              <a:rPr lang="en-US" sz="1600" dirty="0" smtClean="0"/>
              <a:t>10%- p= 0.001</a:t>
            </a:r>
            <a:endParaRPr lang="en-US" sz="1600" dirty="0"/>
          </a:p>
        </p:txBody>
      </p:sp>
      <p:sp>
        <p:nvSpPr>
          <p:cNvPr id="50" name="TextBox 49"/>
          <p:cNvSpPr txBox="1"/>
          <p:nvPr/>
        </p:nvSpPr>
        <p:spPr>
          <a:xfrm>
            <a:off x="33158137" y="12479506"/>
            <a:ext cx="3145744" cy="584775"/>
          </a:xfrm>
          <a:prstGeom prst="rect">
            <a:avLst/>
          </a:prstGeom>
          <a:noFill/>
        </p:spPr>
        <p:txBody>
          <a:bodyPr wrap="square" rtlCol="0">
            <a:spAutoFit/>
          </a:bodyPr>
          <a:lstStyle/>
          <a:p>
            <a:r>
              <a:rPr lang="en-US" sz="1600" dirty="0" smtClean="0"/>
              <a:t>2%  - p= 0.015, 5%  - p= 0.</a:t>
            </a:r>
          </a:p>
          <a:p>
            <a:r>
              <a:rPr lang="en-US" sz="1600" dirty="0" smtClean="0"/>
              <a:t>10%- p= 0.041</a:t>
            </a:r>
            <a:endParaRPr lang="en-US" sz="1600" dirty="0"/>
          </a:p>
        </p:txBody>
      </p:sp>
      <p:sp>
        <p:nvSpPr>
          <p:cNvPr id="51" name="TextBox 50"/>
          <p:cNvSpPr txBox="1"/>
          <p:nvPr/>
        </p:nvSpPr>
        <p:spPr>
          <a:xfrm>
            <a:off x="38959972" y="12529400"/>
            <a:ext cx="3145744" cy="584775"/>
          </a:xfrm>
          <a:prstGeom prst="rect">
            <a:avLst/>
          </a:prstGeom>
          <a:noFill/>
        </p:spPr>
        <p:txBody>
          <a:bodyPr wrap="square" rtlCol="0">
            <a:spAutoFit/>
          </a:bodyPr>
          <a:lstStyle/>
          <a:p>
            <a:r>
              <a:rPr lang="en-US" sz="1600" dirty="0" smtClean="0"/>
              <a:t>2%  - p= 0.010, 5%  - p= 0.023</a:t>
            </a:r>
          </a:p>
          <a:p>
            <a:r>
              <a:rPr lang="en-US" sz="1600" dirty="0" smtClean="0"/>
              <a:t>10%- p= 0.094</a:t>
            </a:r>
            <a:endParaRPr lang="en-US" sz="1600" dirty="0"/>
          </a:p>
        </p:txBody>
      </p:sp>
      <p:pic>
        <p:nvPicPr>
          <p:cNvPr id="14" name="Picture 13"/>
          <p:cNvPicPr>
            <a:picLocks noChangeAspect="1"/>
          </p:cNvPicPr>
          <p:nvPr/>
        </p:nvPicPr>
        <p:blipFill rotWithShape="1">
          <a:blip r:embed="rId10"/>
          <a:srcRect l="-1946" r="-1" b="-1202"/>
          <a:stretch/>
        </p:blipFill>
        <p:spPr>
          <a:xfrm>
            <a:off x="16233305" y="27578072"/>
            <a:ext cx="7489120" cy="4600397"/>
          </a:xfrm>
          <a:prstGeom prst="rect">
            <a:avLst/>
          </a:prstGeom>
          <a:ln w="19050">
            <a:solidFill>
              <a:schemeClr val="tx1"/>
            </a:solidFill>
          </a:ln>
        </p:spPr>
      </p:pic>
      <p:sp>
        <p:nvSpPr>
          <p:cNvPr id="17" name="TextBox 16"/>
          <p:cNvSpPr txBox="1"/>
          <p:nvPr/>
        </p:nvSpPr>
        <p:spPr>
          <a:xfrm>
            <a:off x="24051671" y="31150495"/>
            <a:ext cx="6713148" cy="1200329"/>
          </a:xfrm>
          <a:prstGeom prst="rect">
            <a:avLst/>
          </a:prstGeom>
          <a:noFill/>
        </p:spPr>
        <p:txBody>
          <a:bodyPr wrap="square" rtlCol="0">
            <a:spAutoFit/>
          </a:bodyPr>
          <a:lstStyle/>
          <a:p>
            <a:r>
              <a:rPr lang="en-US" sz="1600" b="1" dirty="0" smtClean="0"/>
              <a:t>Above: </a:t>
            </a:r>
            <a:r>
              <a:rPr lang="en-US" sz="1600" dirty="0" smtClean="0"/>
              <a:t>Cowpeas bearing eggs were stored in petri dish stacks for storage after exposure to treatment atmospheres (2, 5, or 10% oxygen).</a:t>
            </a:r>
          </a:p>
          <a:p>
            <a:endParaRPr lang="en-US" sz="600" dirty="0" smtClean="0"/>
          </a:p>
          <a:p>
            <a:r>
              <a:rPr lang="en-US" sz="1600" b="1" dirty="0" smtClean="0"/>
              <a:t>Left: </a:t>
            </a:r>
            <a:r>
              <a:rPr lang="en-US" sz="1600" dirty="0" smtClean="0"/>
              <a:t>A schematic of the Controlled Atmosphere chamber (</a:t>
            </a:r>
            <a:r>
              <a:rPr lang="en-US" sz="1600" dirty="0" err="1" smtClean="0"/>
              <a:t>CoACh</a:t>
            </a:r>
            <a:r>
              <a:rPr lang="en-US" sz="1600" dirty="0" smtClean="0"/>
              <a:t>) with N</a:t>
            </a:r>
            <a:r>
              <a:rPr lang="en-US" sz="1600" baseline="-25000" dirty="0" smtClean="0"/>
              <a:t>2</a:t>
            </a:r>
            <a:r>
              <a:rPr lang="en-US" sz="1600" dirty="0" smtClean="0"/>
              <a:t> tank attachment and treatment vial placement.</a:t>
            </a:r>
            <a:endParaRPr lang="en-US" sz="1600" dirty="0"/>
          </a:p>
        </p:txBody>
      </p:sp>
      <p:grpSp>
        <p:nvGrpSpPr>
          <p:cNvPr id="52" name="Group 51"/>
          <p:cNvGrpSpPr/>
          <p:nvPr/>
        </p:nvGrpSpPr>
        <p:grpSpPr>
          <a:xfrm>
            <a:off x="24112372" y="27578072"/>
            <a:ext cx="6389675" cy="3566860"/>
            <a:chOff x="15840253" y="19728853"/>
            <a:chExt cx="15087600" cy="10060060"/>
          </a:xfrm>
          <a:effectLst>
            <a:outerShdw blurRad="50800" dist="38100" dir="2700000" algn="tl" rotWithShape="0">
              <a:prstClr val="black">
                <a:alpha val="40000"/>
              </a:prstClr>
            </a:outerShdw>
          </a:effectLst>
        </p:grpSpPr>
        <p:pic>
          <p:nvPicPr>
            <p:cNvPr id="23" name="Picture 2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5400000">
              <a:off x="14582953" y="20987813"/>
              <a:ext cx="10058400" cy="7543800"/>
            </a:xfrm>
            <a:prstGeom prst="rect">
              <a:avLst/>
            </a:prstGeom>
          </p:spPr>
        </p:pic>
        <p:pic>
          <p:nvPicPr>
            <p:cNvPr id="26" name="Picture 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22126753" y="20986153"/>
              <a:ext cx="10058400" cy="7543800"/>
            </a:xfrm>
            <a:prstGeom prst="rect">
              <a:avLst/>
            </a:prstGeom>
          </p:spPr>
        </p:pic>
      </p:grpSp>
    </p:spTree>
    <p:extLst>
      <p:ext uri="{BB962C8B-B14F-4D97-AF65-F5344CB8AC3E}">
        <p14:creationId xmlns:p14="http://schemas.microsoft.com/office/powerpoint/2010/main" val="34518507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1956</TotalTime>
  <Words>1347</Words>
  <Application>Microsoft Office PowerPoint</Application>
  <PresentationFormat>Custom</PresentationFormat>
  <Paragraphs>62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Zander Kels</dc:creator>
  <cp:lastModifiedBy>Njoroge, Anastasia W</cp:lastModifiedBy>
  <cp:revision>37</cp:revision>
  <dcterms:created xsi:type="dcterms:W3CDTF">2016-09-10T13:19:25Z</dcterms:created>
  <dcterms:modified xsi:type="dcterms:W3CDTF">2019-05-13T18:41:17Z</dcterms:modified>
</cp:coreProperties>
</file>